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F45C-43F1-48DC-8F33-AD0FA1BED762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8036-E944-455C-9F03-B0900FAA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8036-E944-455C-9F03-B0900FAA7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8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9322-0797-4087-BE28-B4096F66B56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2D23-9964-4BE6-895B-D2653653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oc.state.mn.us/facilities/defaul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Correctional Continuum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Prisons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8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Pains of Imprisonment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Gresham Sykes (1958)</a:t>
            </a:r>
          </a:p>
          <a:p>
            <a:pPr lvl="1"/>
            <a:r>
              <a:rPr lang="en-US" dirty="0" smtClean="0"/>
              <a:t>Inmates are Deprived of…</a:t>
            </a:r>
          </a:p>
          <a:p>
            <a:pPr lvl="2"/>
            <a:r>
              <a:rPr lang="en-US" dirty="0"/>
              <a:t>physical safety</a:t>
            </a:r>
          </a:p>
          <a:p>
            <a:pPr lvl="2"/>
            <a:r>
              <a:rPr lang="en-US" dirty="0"/>
              <a:t>heterosexual relations</a:t>
            </a:r>
          </a:p>
          <a:p>
            <a:pPr lvl="2"/>
            <a:r>
              <a:rPr lang="en-US" dirty="0"/>
              <a:t>autonomy</a:t>
            </a:r>
          </a:p>
          <a:p>
            <a:pPr lvl="2"/>
            <a:r>
              <a:rPr lang="en-US" dirty="0"/>
              <a:t>material goods</a:t>
            </a:r>
          </a:p>
          <a:p>
            <a:pPr lvl="2"/>
            <a:r>
              <a:rPr lang="en-US" dirty="0" smtClean="0"/>
              <a:t>freedom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Inmate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Donald </a:t>
            </a:r>
            <a:r>
              <a:rPr lang="en-US" dirty="0" err="1" smtClean="0"/>
              <a:t>Clemmer</a:t>
            </a:r>
            <a:r>
              <a:rPr lang="en-US" dirty="0" smtClean="0"/>
              <a:t> </a:t>
            </a:r>
            <a:r>
              <a:rPr lang="en-US" dirty="0"/>
              <a:t>(1940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unique system of beliefs, language,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Coined term “</a:t>
            </a:r>
            <a:r>
              <a:rPr lang="en-US" dirty="0" err="1" smtClean="0"/>
              <a:t>prisonization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Inmates who are socialized to the prison culture</a:t>
            </a:r>
            <a:endParaRPr lang="en-US" dirty="0"/>
          </a:p>
          <a:p>
            <a:pPr lvl="1"/>
            <a:r>
              <a:rPr lang="en-US" dirty="0" smtClean="0"/>
              <a:t>Inmate code</a:t>
            </a:r>
          </a:p>
          <a:p>
            <a:pPr lvl="2"/>
            <a:r>
              <a:rPr lang="en-US" dirty="0"/>
              <a:t>Do your own </a:t>
            </a:r>
            <a:r>
              <a:rPr lang="en-US" dirty="0" smtClean="0"/>
              <a:t>time</a:t>
            </a:r>
            <a:endParaRPr lang="en-US" dirty="0"/>
          </a:p>
          <a:p>
            <a:pPr lvl="2"/>
            <a:r>
              <a:rPr lang="en-US" dirty="0"/>
              <a:t>Don’t rat/snitch</a:t>
            </a:r>
          </a:p>
          <a:p>
            <a:pPr lvl="2"/>
            <a:r>
              <a:rPr lang="en-US" dirty="0"/>
              <a:t>Don’t associate with the guards/administrators </a:t>
            </a:r>
          </a:p>
          <a:p>
            <a:pPr lvl="2"/>
            <a:r>
              <a:rPr lang="en-US" dirty="0"/>
              <a:t>Be tough, be a “man,” and don’t “whine</a:t>
            </a:r>
            <a:r>
              <a:rPr lang="en-US" dirty="0" smtClean="0"/>
              <a:t>”</a:t>
            </a:r>
            <a:endParaRPr lang="en-US" dirty="0"/>
          </a:p>
          <a:p>
            <a:pPr lvl="2"/>
            <a:r>
              <a:rPr lang="en-US" dirty="0"/>
              <a:t>Don’t exploit other inmates (“Don’t steal from cons…”)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4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Inmate code</a:t>
            </a:r>
          </a:p>
          <a:p>
            <a:r>
              <a:rPr lang="en-US" dirty="0" smtClean="0"/>
              <a:t>Inmate economy</a:t>
            </a:r>
          </a:p>
          <a:p>
            <a:r>
              <a:rPr lang="en-US" dirty="0" smtClean="0"/>
              <a:t>Inmate argot (language)</a:t>
            </a:r>
          </a:p>
          <a:p>
            <a:pPr lvl="1"/>
            <a:r>
              <a:rPr lang="en-US" dirty="0" smtClean="0"/>
              <a:t>Will see economy, argot, code and whatnot in NM riot movie </a:t>
            </a:r>
          </a:p>
          <a:p>
            <a:endParaRPr lang="en-US" dirty="0"/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prisonizaiton</a:t>
            </a:r>
            <a:r>
              <a:rPr lang="en-US" dirty="0" smtClean="0"/>
              <a:t> a good or bad thing?  Can inmates “shed” culture when they leave prison?</a:t>
            </a:r>
          </a:p>
          <a:p>
            <a:pPr lvl="1"/>
            <a:r>
              <a:rPr lang="en-US" dirty="0" smtClean="0"/>
              <a:t>What causes inmate </a:t>
            </a:r>
            <a:r>
              <a:rPr lang="en-US" dirty="0" err="1" smtClean="0"/>
              <a:t>culuture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Importation models</a:t>
            </a:r>
          </a:p>
          <a:p>
            <a:pPr lvl="2"/>
            <a:r>
              <a:rPr lang="en-US" dirty="0" smtClean="0"/>
              <a:t>Deprivation models (Sykes’ “pains”) </a:t>
            </a:r>
          </a:p>
          <a:p>
            <a:pPr lvl="1"/>
            <a:r>
              <a:rPr lang="en-US" dirty="0" smtClean="0"/>
              <a:t>Limitation: research done in older, Max facilities (“big house”)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3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Violence</a:t>
            </a:r>
          </a:p>
          <a:p>
            <a:pPr lvl="1"/>
            <a:r>
              <a:rPr lang="en-US" dirty="0" smtClean="0"/>
              <a:t>Inmate </a:t>
            </a:r>
            <a:r>
              <a:rPr lang="en-US" dirty="0" smtClean="0">
                <a:sym typeface="Wingdings" pitchFamily="2" charset="2"/>
              </a:rPr>
              <a:t> inmate or staff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Staff  inmate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Sexual Assault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Crucial issue is how to figure out the level of crime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Incident reports or other “official” data?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Inmate self-report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Inmate victimization surveys</a:t>
            </a:r>
          </a:p>
          <a:p>
            <a:r>
              <a:rPr lang="en-US" dirty="0" smtClean="0">
                <a:sym typeface="Wingdings" pitchFamily="2" charset="2"/>
              </a:rPr>
              <a:t>Property crime </a:t>
            </a:r>
          </a:p>
          <a:p>
            <a:r>
              <a:rPr lang="en-US" dirty="0" smtClean="0">
                <a:sym typeface="Wingdings" pitchFamily="2" charset="2"/>
              </a:rPr>
              <a:t>Prison Riots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“incidents” </a:t>
            </a:r>
          </a:p>
        </p:txBody>
      </p:sp>
    </p:spTree>
    <p:extLst>
      <p:ext uri="{BB962C8B-B14F-4D97-AF65-F5344CB8AC3E}">
        <p14:creationId xmlns:p14="http://schemas.microsoft.com/office/powerpoint/2010/main" val="134957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Prison Industry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Rationale</a:t>
            </a:r>
          </a:p>
          <a:p>
            <a:pPr lvl="1"/>
            <a:r>
              <a:rPr lang="en-US" smtClean="0"/>
              <a:t>Profit</a:t>
            </a:r>
          </a:p>
          <a:p>
            <a:pPr lvl="1"/>
            <a:r>
              <a:rPr lang="en-US" smtClean="0"/>
              <a:t>Punishment</a:t>
            </a:r>
          </a:p>
          <a:p>
            <a:pPr lvl="1"/>
            <a:r>
              <a:rPr lang="en-US" smtClean="0"/>
              <a:t>Vocation/Rehabilitation </a:t>
            </a:r>
          </a:p>
          <a:p>
            <a:pPr lvl="1"/>
            <a:r>
              <a:rPr lang="en-US" smtClean="0"/>
              <a:t>Prison Management</a:t>
            </a:r>
          </a:p>
        </p:txBody>
      </p:sp>
    </p:spTree>
    <p:extLst>
      <p:ext uri="{BB962C8B-B14F-4D97-AF65-F5344CB8AC3E}">
        <p14:creationId xmlns:p14="http://schemas.microsoft.com/office/powerpoint/2010/main" val="128583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Prison Industry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Old Versions</a:t>
            </a:r>
          </a:p>
          <a:p>
            <a:pPr lvl="1"/>
            <a:r>
              <a:rPr lang="en-US" sz="2400" smtClean="0"/>
              <a:t>Contract system </a:t>
            </a:r>
          </a:p>
          <a:p>
            <a:pPr lvl="1"/>
            <a:r>
              <a:rPr lang="en-US" sz="2400" smtClean="0"/>
              <a:t>Lease System</a:t>
            </a:r>
          </a:p>
          <a:p>
            <a:pPr lvl="2"/>
            <a:r>
              <a:rPr lang="en-US" smtClean="0"/>
              <a:t>Corruption/scandal, other protests against industry led to legislative interventions </a:t>
            </a:r>
          </a:p>
          <a:p>
            <a:pPr lvl="1"/>
            <a:r>
              <a:rPr lang="en-US" sz="2400" smtClean="0"/>
              <a:t>State-use</a:t>
            </a:r>
          </a:p>
          <a:p>
            <a:r>
              <a:rPr lang="en-US" smtClean="0"/>
              <a:t>Rebirth in 1970s (PIE Act)</a:t>
            </a:r>
          </a:p>
          <a:p>
            <a:pPr lvl="2"/>
            <a:r>
              <a:rPr lang="en-US" smtClean="0"/>
              <a:t>Corporate Model</a:t>
            </a:r>
          </a:p>
          <a:p>
            <a:pPr lvl="2"/>
            <a:r>
              <a:rPr lang="en-US" smtClean="0"/>
              <a:t>Private/public partnerships</a:t>
            </a:r>
          </a:p>
          <a:p>
            <a:pPr lvl="2"/>
            <a:r>
              <a:rPr lang="en-US" smtClean="0"/>
              <a:t>Free enterprise</a:t>
            </a:r>
          </a:p>
        </p:txBody>
      </p:sp>
    </p:spTree>
    <p:extLst>
      <p:ext uri="{BB962C8B-B14F-4D97-AF65-F5344CB8AC3E}">
        <p14:creationId xmlns:p14="http://schemas.microsoft.com/office/powerpoint/2010/main" val="9002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MNCORR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Division of MN DOC</a:t>
            </a:r>
          </a:p>
          <a:p>
            <a:pPr lvl="1"/>
            <a:r>
              <a:rPr lang="en-US" smtClean="0"/>
              <a:t>Self-sufficient</a:t>
            </a:r>
          </a:p>
          <a:p>
            <a:pPr lvl="1"/>
            <a:r>
              <a:rPr lang="en-US" smtClean="0"/>
              <a:t>Produce own goods</a:t>
            </a:r>
          </a:p>
          <a:p>
            <a:pPr lvl="2"/>
            <a:r>
              <a:rPr lang="en-US" smtClean="0"/>
              <a:t>Docks/piers, office equiptment….</a:t>
            </a:r>
          </a:p>
          <a:p>
            <a:pPr lvl="1"/>
            <a:r>
              <a:rPr lang="en-US" smtClean="0"/>
              <a:t>Contract with private firms</a:t>
            </a:r>
          </a:p>
          <a:p>
            <a:pPr lvl="2"/>
            <a:r>
              <a:rPr lang="en-US" smtClean="0"/>
              <a:t>Balloons </a:t>
            </a:r>
          </a:p>
          <a:p>
            <a:pPr lvl="1"/>
            <a:r>
              <a:rPr lang="en-US" smtClean="0"/>
              <a:t>MN residents, government, non-profits can purchase MNCORR goods</a:t>
            </a:r>
          </a:p>
        </p:txBody>
      </p:sp>
    </p:spTree>
    <p:extLst>
      <p:ext uri="{BB962C8B-B14F-4D97-AF65-F5344CB8AC3E}">
        <p14:creationId xmlns:p14="http://schemas.microsoft.com/office/powerpoint/2010/main" val="265389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Minimum</a:t>
            </a:r>
          </a:p>
          <a:p>
            <a:pPr lvl="1"/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Hybrid “high-close”</a:t>
            </a:r>
          </a:p>
          <a:p>
            <a:pPr lvl="1"/>
            <a:r>
              <a:rPr lang="en-US" dirty="0" smtClean="0"/>
              <a:t>Max</a:t>
            </a:r>
          </a:p>
          <a:p>
            <a:pPr lvl="1"/>
            <a:r>
              <a:rPr lang="en-US" dirty="0" smtClean="0"/>
              <a:t>Super-Max</a:t>
            </a:r>
          </a:p>
          <a:p>
            <a:r>
              <a:rPr lang="en-US" dirty="0" smtClean="0"/>
              <a:t>Additional administrative facilities</a:t>
            </a:r>
          </a:p>
          <a:p>
            <a:pPr lvl="1"/>
            <a:r>
              <a:rPr lang="en-US" dirty="0" smtClean="0"/>
              <a:t>Medical, classification,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Prisons in the U.S.</a:t>
            </a:r>
            <a:br>
              <a:rPr lang="en-US" dirty="0" smtClean="0"/>
            </a:br>
            <a:r>
              <a:rPr lang="en-US" dirty="0" smtClean="0"/>
              <a:t>Roughly 1.5 million inmates held in…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310349"/>
              </p:ext>
            </p:extLst>
          </p:nvPr>
        </p:nvGraphicFramePr>
        <p:xfrm>
          <a:off x="609600" y="1905000"/>
          <a:ext cx="6248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Minimum Security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969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Medium Security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480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Maximum Security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372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03973"/>
              </p:ext>
            </p:extLst>
          </p:nvPr>
        </p:nvGraphicFramePr>
        <p:xfrm>
          <a:off x="533400" y="3886200"/>
          <a:ext cx="6096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914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Fewer than 500 inmates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946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501-999 Inmates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304</a:t>
                      </a:r>
                      <a:endParaRPr lang="en-US" sz="2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1,000-2,499 Inmates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495</a:t>
                      </a:r>
                      <a:endParaRPr lang="en-US" sz="2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2,500 inmates or more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20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Bureau of Prisons (BOP)</a:t>
            </a:r>
          </a:p>
          <a:p>
            <a:r>
              <a:rPr lang="en-US" dirty="0" smtClean="0"/>
              <a:t>200,000 + inmates across roughly 100 prisons</a:t>
            </a:r>
          </a:p>
          <a:p>
            <a:r>
              <a:rPr lang="en-US" dirty="0" smtClean="0"/>
              <a:t>Differences with state systems</a:t>
            </a:r>
          </a:p>
          <a:p>
            <a:pPr lvl="1"/>
            <a:r>
              <a:rPr lang="en-US" dirty="0" smtClean="0"/>
              <a:t>Type of inmates (federal crimes?)</a:t>
            </a:r>
          </a:p>
          <a:p>
            <a:pPr lvl="2"/>
            <a:r>
              <a:rPr lang="en-US" dirty="0" smtClean="0"/>
              <a:t>Change in 1980s</a:t>
            </a:r>
          </a:p>
          <a:p>
            <a:pPr lvl="1"/>
            <a:r>
              <a:rPr lang="en-US" dirty="0" smtClean="0"/>
              <a:t>Management/innovation/better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 Prison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http://www.doc.state.mn.us/facilities/default.htm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3611"/>
            <a:ext cx="4991100" cy="30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Super-Max Prison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idea (Alcatraz opened in 1932) </a:t>
            </a:r>
          </a:p>
          <a:p>
            <a:pPr lvl="1"/>
            <a:r>
              <a:rPr lang="en-US" dirty="0" smtClean="0"/>
              <a:t>First federal super-max</a:t>
            </a:r>
          </a:p>
          <a:p>
            <a:pPr lvl="1"/>
            <a:r>
              <a:rPr lang="en-US" dirty="0" smtClean="0"/>
              <a:t>Now, Florence, CO as “Alcatraz of the Rockies”</a:t>
            </a:r>
          </a:p>
          <a:p>
            <a:r>
              <a:rPr lang="en-US" dirty="0" smtClean="0"/>
              <a:t>State building spree starts in late 1980s</a:t>
            </a:r>
          </a:p>
          <a:p>
            <a:pPr lvl="1"/>
            <a:r>
              <a:rPr lang="en-US" dirty="0" smtClean="0"/>
              <a:t>Developed from expanding “administrative segregation units”</a:t>
            </a:r>
          </a:p>
          <a:p>
            <a:pPr lvl="1"/>
            <a:r>
              <a:rPr lang="en-US" dirty="0" smtClean="0"/>
              <a:t>Still lots of variation as what “counts”</a:t>
            </a:r>
          </a:p>
          <a:p>
            <a:pPr lvl="2"/>
            <a:r>
              <a:rPr lang="en-US" dirty="0" smtClean="0"/>
              <a:t>44 States now have some form of S.M. prison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Super-Max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theme</a:t>
            </a:r>
          </a:p>
          <a:p>
            <a:pPr lvl="1"/>
            <a:r>
              <a:rPr lang="en-US" dirty="0" smtClean="0"/>
              <a:t>23 hours per day in cell, minimum contact with “outside,” highly regimented/restricted</a:t>
            </a:r>
          </a:p>
          <a:p>
            <a:r>
              <a:rPr lang="en-US" dirty="0" smtClean="0"/>
              <a:t>Research Areas</a:t>
            </a:r>
          </a:p>
          <a:p>
            <a:pPr lvl="1"/>
            <a:r>
              <a:rPr lang="en-US" dirty="0" smtClean="0"/>
              <a:t>Who is incarcerated there?</a:t>
            </a:r>
          </a:p>
          <a:p>
            <a:pPr lvl="2"/>
            <a:r>
              <a:rPr lang="en-US" dirty="0" smtClean="0"/>
              <a:t>Classification as “administrative” decision </a:t>
            </a:r>
          </a:p>
          <a:p>
            <a:pPr lvl="1"/>
            <a:r>
              <a:rPr lang="en-US" dirty="0" smtClean="0"/>
              <a:t>What effect does incarceration have on inmates?</a:t>
            </a:r>
          </a:p>
          <a:p>
            <a:pPr lvl="1"/>
            <a:r>
              <a:rPr lang="en-US" dirty="0" smtClean="0"/>
              <a:t>What effect does having a S.M. have on other prisons?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266389"/>
            <a:ext cx="4648200" cy="299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79" y="4340708"/>
            <a:ext cx="2584183" cy="21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53592"/>
            <a:ext cx="3407229" cy="232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9969"/>
            <a:ext cx="4147601" cy="261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420730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6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Inmate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Historically</a:t>
            </a:r>
          </a:p>
          <a:p>
            <a:pPr lvl="1"/>
            <a:r>
              <a:rPr lang="en-US" sz="2400" dirty="0" smtClean="0"/>
              <a:t>Women and Children (1850s)</a:t>
            </a:r>
          </a:p>
          <a:p>
            <a:pPr lvl="1"/>
            <a:r>
              <a:rPr lang="en-US" sz="2400" dirty="0" smtClean="0"/>
              <a:t>“psychiatric” where used at all (1930s)</a:t>
            </a:r>
          </a:p>
          <a:p>
            <a:pPr lvl="1"/>
            <a:r>
              <a:rPr lang="en-US" sz="2400" dirty="0" smtClean="0"/>
              <a:t>classification officer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recommend security level for each inmate (1960s)</a:t>
            </a:r>
            <a:endParaRPr lang="en-US" sz="2400" dirty="0"/>
          </a:p>
          <a:p>
            <a:pPr lvl="1"/>
            <a:r>
              <a:rPr lang="en-US" sz="2400" dirty="0" smtClean="0"/>
              <a:t>inmates </a:t>
            </a:r>
            <a:r>
              <a:rPr lang="en-US" sz="2400" dirty="0"/>
              <a:t>to “least restrictive” housing, inmate </a:t>
            </a:r>
            <a:r>
              <a:rPr lang="en-US" sz="2400" i="1" dirty="0"/>
              <a:t>needs</a:t>
            </a:r>
            <a:r>
              <a:rPr lang="en-US" sz="2400" dirty="0"/>
              <a:t> must be </a:t>
            </a:r>
            <a:r>
              <a:rPr lang="en-US" sz="2400" dirty="0" smtClean="0"/>
              <a:t>assessed regularly</a:t>
            </a:r>
            <a:r>
              <a:rPr lang="en-US" sz="2400" dirty="0"/>
              <a:t> </a:t>
            </a:r>
            <a:r>
              <a:rPr lang="en-US" sz="2400" dirty="0" smtClean="0"/>
              <a:t>(1970s)</a:t>
            </a:r>
            <a:endParaRPr lang="en-US" sz="2400" dirty="0"/>
          </a:p>
          <a:p>
            <a:r>
              <a:rPr lang="en-US" dirty="0" smtClean="0"/>
              <a:t>Current models</a:t>
            </a:r>
          </a:p>
          <a:p>
            <a:pPr lvl="1"/>
            <a:r>
              <a:rPr lang="en-US" dirty="0" smtClean="0"/>
              <a:t>External: what prison? </a:t>
            </a:r>
            <a:r>
              <a:rPr lang="en-US" dirty="0" smtClean="0">
                <a:sym typeface="Wingdings" pitchFamily="2" charset="2"/>
              </a:rPr>
              <a:t> risk, violence, etc.</a:t>
            </a:r>
            <a:endParaRPr lang="en-US" dirty="0" smtClean="0"/>
          </a:p>
          <a:p>
            <a:pPr lvl="1"/>
            <a:r>
              <a:rPr lang="en-US" dirty="0" smtClean="0"/>
              <a:t>Internal: which cell-mate, unit, etc. </a:t>
            </a:r>
            <a:r>
              <a:rPr lang="en-US" dirty="0" smtClean="0">
                <a:sym typeface="Wingdings" pitchFamily="2" charset="2"/>
              </a:rPr>
              <a:t> personality types (Quay)</a:t>
            </a:r>
          </a:p>
          <a:p>
            <a:r>
              <a:rPr lang="en-US" dirty="0" smtClean="0">
                <a:sym typeface="Wingdings" pitchFamily="2" charset="2"/>
              </a:rPr>
              <a:t>Greater trend toward “actuarial” assessment with “dynamic” factors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4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569</Words>
  <Application>Microsoft Office PowerPoint</Application>
  <PresentationFormat>On-screen Show (4:3)</PresentationFormat>
  <Paragraphs>137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Correctional Continuum </vt:lpstr>
      <vt:lpstr>Prison Basics</vt:lpstr>
      <vt:lpstr>Prisons in the U.S. Roughly 1.5 million inmates held in…</vt:lpstr>
      <vt:lpstr>Federal</vt:lpstr>
      <vt:lpstr>MN Prison System </vt:lpstr>
      <vt:lpstr>Super-Max Prison </vt:lpstr>
      <vt:lpstr>Super-Max II</vt:lpstr>
      <vt:lpstr>Prison Architecture </vt:lpstr>
      <vt:lpstr>Inmate Classification</vt:lpstr>
      <vt:lpstr>Pains of Imprisonment</vt:lpstr>
      <vt:lpstr>Inmate Culture </vt:lpstr>
      <vt:lpstr>Aspects of Culture</vt:lpstr>
      <vt:lpstr>Prison Crime</vt:lpstr>
      <vt:lpstr>Prison Industry</vt:lpstr>
      <vt:lpstr>Types of Prison Industry</vt:lpstr>
      <vt:lpstr>MNCORR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Correctional Continuum</dc:title>
  <dc:creator>Jeffrey R Maahs</dc:creator>
  <cp:lastModifiedBy>Jeffrey R Maahs</cp:lastModifiedBy>
  <cp:revision>9</cp:revision>
  <dcterms:created xsi:type="dcterms:W3CDTF">2012-02-16T19:47:38Z</dcterms:created>
  <dcterms:modified xsi:type="dcterms:W3CDTF">2012-02-16T21:23:00Z</dcterms:modified>
</cp:coreProperties>
</file>